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76" r:id="rId5"/>
    <p:sldId id="259" r:id="rId6"/>
    <p:sldId id="260" r:id="rId7"/>
    <p:sldId id="274" r:id="rId8"/>
    <p:sldId id="261" r:id="rId9"/>
    <p:sldId id="262" r:id="rId10"/>
    <p:sldId id="263" r:id="rId11"/>
    <p:sldId id="275" r:id="rId12"/>
    <p:sldId id="264" r:id="rId13"/>
    <p:sldId id="265" r:id="rId14"/>
    <p:sldId id="266" r:id="rId15"/>
    <p:sldId id="267" r:id="rId16"/>
    <p:sldId id="268" r:id="rId17"/>
    <p:sldId id="269" r:id="rId18"/>
    <p:sldId id="270" r:id="rId19"/>
    <p:sldId id="271"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3"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9" autoAdjust="0"/>
    <p:restoredTop sz="94660"/>
  </p:normalViewPr>
  <p:slideViewPr>
    <p:cSldViewPr snapToGrid="0">
      <p:cViewPr varScale="1">
        <p:scale>
          <a:sx n="45" d="100"/>
          <a:sy n="45" d="100"/>
        </p:scale>
        <p:origin x="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C2F9ADB-0E82-4822-952B-3BFA1B5D4381}" type="datetimeFigureOut">
              <a:rPr lang="en-CA" smtClean="0"/>
              <a:t>2020-05-29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492370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C2F9ADB-0E82-4822-952B-3BFA1B5D4381}" type="datetimeFigureOut">
              <a:rPr lang="en-CA" smtClean="0"/>
              <a:t>2020-05-29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427854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2F9ADB-0E82-4822-952B-3BFA1B5D4381}" type="datetimeFigureOut">
              <a:rPr lang="en-CA" smtClean="0"/>
              <a:t>2020-05-29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325457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2F9ADB-0E82-4822-952B-3BFA1B5D4381}" type="datetimeFigureOut">
              <a:rPr lang="en-CA" smtClean="0"/>
              <a:t>2020-05-29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731540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2F9ADB-0E82-4822-952B-3BFA1B5D4381}" type="datetimeFigureOut">
              <a:rPr lang="en-CA" smtClean="0"/>
              <a:t>2020-05-29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2828738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2F9ADB-0E82-4822-952B-3BFA1B5D4381}" type="datetimeFigureOut">
              <a:rPr lang="en-CA" smtClean="0"/>
              <a:t>2020-05-29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341856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2F9ADB-0E82-4822-952B-3BFA1B5D4381}" type="datetimeFigureOut">
              <a:rPr lang="en-CA" smtClean="0"/>
              <a:t>2020-05-29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301980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2F9ADB-0E82-4822-952B-3BFA1B5D4381}" type="datetimeFigureOut">
              <a:rPr lang="en-CA" smtClean="0"/>
              <a:t>2020-05-29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897859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2F9ADB-0E82-4822-952B-3BFA1B5D4381}" type="datetimeFigureOut">
              <a:rPr lang="en-CA" smtClean="0"/>
              <a:t>2020-05-29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348923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2F9ADB-0E82-4822-952B-3BFA1B5D4381}" type="datetimeFigureOut">
              <a:rPr lang="en-CA" smtClean="0"/>
              <a:t>2020-05-29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1057370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2F9ADB-0E82-4822-952B-3BFA1B5D4381}" type="datetimeFigureOut">
              <a:rPr lang="en-CA" smtClean="0"/>
              <a:t>2020-05-29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133663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2F9ADB-0E82-4822-952B-3BFA1B5D4381}" type="datetimeFigureOut">
              <a:rPr lang="en-CA" smtClean="0"/>
              <a:t>2020-05-29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428559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C2F9ADB-0E82-4822-952B-3BFA1B5D4381}" type="datetimeFigureOut">
              <a:rPr lang="en-CA" smtClean="0"/>
              <a:t>2020-05-29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37440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C2F9ADB-0E82-4822-952B-3BFA1B5D4381}" type="datetimeFigureOut">
              <a:rPr lang="en-CA" smtClean="0"/>
              <a:t>2020-05-29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146835382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F9ADB-0E82-4822-952B-3BFA1B5D4381}" type="datetimeFigureOut">
              <a:rPr lang="en-CA" smtClean="0"/>
              <a:t>2020-05-29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344865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C2F9ADB-0E82-4822-952B-3BFA1B5D4381}" type="datetimeFigureOut">
              <a:rPr lang="en-CA" smtClean="0"/>
              <a:t>2020-05-29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3352924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399212" y="5883275"/>
            <a:ext cx="914400" cy="365125"/>
          </a:xfrm>
        </p:spPr>
        <p:txBody>
          <a:bodyPr/>
          <a:lstStyle/>
          <a:p>
            <a:fld id="{8C2F9ADB-0E82-4822-952B-3BFA1B5D4381}" type="datetimeFigureOut">
              <a:rPr lang="en-CA" smtClean="0"/>
              <a:t>2020-05-29</a:t>
            </a:fld>
            <a:endParaRPr lang="en-CA"/>
          </a:p>
        </p:txBody>
      </p:sp>
      <p:sp>
        <p:nvSpPr>
          <p:cNvPr id="6" name="Footer Placeholder 5"/>
          <p:cNvSpPr>
            <a:spLocks noGrp="1"/>
          </p:cNvSpPr>
          <p:nvPr>
            <p:ph type="ftr" sz="quarter" idx="11"/>
          </p:nvPr>
        </p:nvSpPr>
        <p:spPr>
          <a:xfrm>
            <a:off x="1141412" y="5883275"/>
            <a:ext cx="5105400" cy="365125"/>
          </a:xfrm>
        </p:spPr>
        <p:txBody>
          <a:bodyPr/>
          <a:lstStyle/>
          <a:p>
            <a:endParaRPr lang="en-CA"/>
          </a:p>
        </p:txBody>
      </p:sp>
      <p:sp>
        <p:nvSpPr>
          <p:cNvPr id="7" name="Slide Number Placeholder 6"/>
          <p:cNvSpPr>
            <a:spLocks noGrp="1"/>
          </p:cNvSpPr>
          <p:nvPr>
            <p:ph type="sldNum" sz="quarter" idx="12"/>
          </p:nvPr>
        </p:nvSpPr>
        <p:spPr>
          <a:xfrm>
            <a:off x="10742612" y="5883275"/>
            <a:ext cx="322567" cy="365125"/>
          </a:xfrm>
        </p:spPr>
        <p:txBody>
          <a:bodyPr/>
          <a:lstStyle/>
          <a:p>
            <a:fld id="{676B8D83-471C-43D0-975F-AC5B4412EB58}" type="slidenum">
              <a:rPr lang="en-CA" smtClean="0"/>
              <a:t>‹#›</a:t>
            </a:fld>
            <a:endParaRPr lang="en-CA"/>
          </a:p>
        </p:txBody>
      </p:sp>
    </p:spTree>
    <p:extLst>
      <p:ext uri="{BB962C8B-B14F-4D97-AF65-F5344CB8AC3E}">
        <p14:creationId xmlns:p14="http://schemas.microsoft.com/office/powerpoint/2010/main" val="232770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C2F9ADB-0E82-4822-952B-3BFA1B5D4381}" type="datetimeFigureOut">
              <a:rPr lang="en-CA" smtClean="0"/>
              <a:t>2020-05-29</a:t>
            </a:fld>
            <a:endParaRPr lang="en-CA"/>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CA"/>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76B8D83-471C-43D0-975F-AC5B4412EB58}" type="slidenum">
              <a:rPr lang="en-CA" smtClean="0"/>
              <a:t>‹#›</a:t>
            </a:fld>
            <a:endParaRPr lang="en-CA"/>
          </a:p>
        </p:txBody>
      </p:sp>
    </p:spTree>
    <p:extLst>
      <p:ext uri="{BB962C8B-B14F-4D97-AF65-F5344CB8AC3E}">
        <p14:creationId xmlns:p14="http://schemas.microsoft.com/office/powerpoint/2010/main" val="2583950209"/>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2039006"/>
          </a:xfrm>
        </p:spPr>
        <p:txBody>
          <a:bodyPr>
            <a:normAutofit/>
          </a:bodyPr>
          <a:lstStyle/>
          <a:p>
            <a:r>
              <a:rPr lang="en-US" sz="5400" dirty="0" smtClean="0"/>
              <a:t>Oil change	</a:t>
            </a:r>
            <a:endParaRPr lang="en-CA" sz="5400" dirty="0"/>
          </a:p>
        </p:txBody>
      </p:sp>
      <p:sp>
        <p:nvSpPr>
          <p:cNvPr id="3" name="Subtitle 2"/>
          <p:cNvSpPr>
            <a:spLocks noGrp="1"/>
          </p:cNvSpPr>
          <p:nvPr>
            <p:ph type="subTitle" idx="1"/>
          </p:nvPr>
        </p:nvSpPr>
        <p:spPr>
          <a:xfrm>
            <a:off x="1751012" y="3097924"/>
            <a:ext cx="8676222" cy="1905000"/>
          </a:xfrm>
        </p:spPr>
        <p:txBody>
          <a:bodyPr>
            <a:normAutofit/>
          </a:bodyPr>
          <a:lstStyle/>
          <a:p>
            <a:r>
              <a:rPr lang="en-US" sz="2400" b="1" dirty="0" err="1" smtClean="0"/>
              <a:t>Pgss</a:t>
            </a:r>
            <a:r>
              <a:rPr lang="en-US" sz="2400" b="1" dirty="0" smtClean="0"/>
              <a:t> auto 11/12</a:t>
            </a:r>
            <a:endParaRPr lang="en-CA" sz="2400" b="1" dirty="0"/>
          </a:p>
        </p:txBody>
      </p:sp>
    </p:spTree>
    <p:extLst>
      <p:ext uri="{BB962C8B-B14F-4D97-AF65-F5344CB8AC3E}">
        <p14:creationId xmlns:p14="http://schemas.microsoft.com/office/powerpoint/2010/main" val="82193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055" y="830317"/>
            <a:ext cx="9905998" cy="2133600"/>
          </a:xfrm>
        </p:spPr>
        <p:txBody>
          <a:bodyPr>
            <a:normAutofit fontScale="90000"/>
          </a:bodyPr>
          <a:lstStyle/>
          <a:p>
            <a:pPr algn="ctr"/>
            <a:r>
              <a:rPr lang="en-US" dirty="0" smtClean="0"/>
              <a:t>Step 2</a:t>
            </a:r>
            <a:br>
              <a:rPr lang="en-US" dirty="0" smtClean="0"/>
            </a:br>
            <a:r>
              <a:rPr lang="en-US" dirty="0" smtClean="0"/>
              <a:t>LOCATE OIL PAN AND DRAIN PLUG ON THE UNDERSIDE OF THE ENGINE</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endParaRPr lang="en-CA"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2304" y="1608083"/>
            <a:ext cx="5143500" cy="4713889"/>
          </a:xfrm>
          <a:prstGeom prst="rect">
            <a:avLst/>
          </a:prstGeom>
        </p:spPr>
      </p:pic>
      <p:cxnSp>
        <p:nvCxnSpPr>
          <p:cNvPr id="5" name="Straight Arrow Connector 4"/>
          <p:cNvCxnSpPr/>
          <p:nvPr/>
        </p:nvCxnSpPr>
        <p:spPr>
          <a:xfrm>
            <a:off x="2680138" y="2774731"/>
            <a:ext cx="2601311" cy="15923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6632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0"/>
            <a:ext cx="9905998" cy="1905000"/>
          </a:xfrm>
        </p:spPr>
        <p:txBody>
          <a:bodyPr>
            <a:normAutofit fontScale="90000"/>
          </a:bodyPr>
          <a:lstStyle/>
          <a:p>
            <a:pPr algn="ctr"/>
            <a:r>
              <a:rPr lang="en-US" dirty="0" smtClean="0"/>
              <a:t>STEP 3</a:t>
            </a:r>
            <a:br>
              <a:rPr lang="en-US" dirty="0" smtClean="0"/>
            </a:br>
            <a:r>
              <a:rPr lang="en-US" sz="2700" dirty="0"/>
              <a:t>PLACE drain bucket under oil </a:t>
            </a:r>
            <a:r>
              <a:rPr lang="en-US" sz="2700" dirty="0" smtClean="0"/>
              <a:t>pan</a:t>
            </a:r>
            <a:br>
              <a:rPr lang="en-US" sz="2700" dirty="0" smtClean="0"/>
            </a:br>
            <a:r>
              <a:rPr lang="en-US" sz="2700" dirty="0" smtClean="0"/>
              <a:t> </a:t>
            </a:r>
            <a:r>
              <a:rPr lang="en-US" sz="2700" dirty="0"/>
              <a:t>loosen drain </a:t>
            </a:r>
            <a:r>
              <a:rPr lang="en-US" sz="2700" dirty="0" smtClean="0"/>
              <a:t>plug</a:t>
            </a:r>
            <a:br>
              <a:rPr lang="en-US" sz="2700" dirty="0" smtClean="0"/>
            </a:br>
            <a:r>
              <a:rPr lang="en-US" sz="2700" dirty="0" smtClean="0"/>
              <a:t>ratchet and socket should be turned counter clockwise</a:t>
            </a:r>
            <a:endParaRPr lang="en-CA" sz="27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075" y="1905000"/>
            <a:ext cx="5143500" cy="4816365"/>
          </a:xfrm>
          <a:prstGeom prst="rect">
            <a:avLst/>
          </a:prstGeom>
        </p:spPr>
      </p:pic>
      <p:pic>
        <p:nvPicPr>
          <p:cNvPr id="5" name="YouCut_20200423_1053066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43600" y="2406212"/>
            <a:ext cx="5896303" cy="3316670"/>
          </a:xfrm>
          <a:prstGeom prst="rect">
            <a:avLst/>
          </a:prstGeom>
        </p:spPr>
      </p:pic>
      <p:sp>
        <p:nvSpPr>
          <p:cNvPr id="6" name="TextBox 5"/>
          <p:cNvSpPr txBox="1"/>
          <p:nvPr/>
        </p:nvSpPr>
        <p:spPr>
          <a:xfrm>
            <a:off x="5844461" y="5722882"/>
            <a:ext cx="2317531" cy="400110"/>
          </a:xfrm>
          <a:prstGeom prst="rect">
            <a:avLst/>
          </a:prstGeom>
          <a:noFill/>
        </p:spPr>
        <p:txBody>
          <a:bodyPr wrap="square" rtlCol="0">
            <a:spAutoFit/>
          </a:bodyPr>
          <a:lstStyle/>
          <a:p>
            <a:r>
              <a:rPr lang="en-US" sz="2000" dirty="0" smtClean="0"/>
              <a:t>PLAY ME!</a:t>
            </a:r>
            <a:endParaRPr lang="en-CA" sz="2000" dirty="0"/>
          </a:p>
        </p:txBody>
      </p:sp>
    </p:spTree>
    <p:extLst>
      <p:ext uri="{BB962C8B-B14F-4D97-AF65-F5344CB8AC3E}">
        <p14:creationId xmlns:p14="http://schemas.microsoft.com/office/powerpoint/2010/main" val="2891604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165" y="515007"/>
            <a:ext cx="9905998" cy="1455684"/>
          </a:xfrm>
        </p:spPr>
        <p:txBody>
          <a:bodyPr>
            <a:normAutofit fontScale="90000"/>
          </a:bodyPr>
          <a:lstStyle/>
          <a:p>
            <a:pPr algn="ctr"/>
            <a:r>
              <a:rPr lang="en-US" dirty="0" smtClean="0"/>
              <a:t>Step 4</a:t>
            </a:r>
            <a:br>
              <a:rPr lang="en-US" dirty="0" smtClean="0"/>
            </a:br>
            <a:r>
              <a:rPr lang="en-US" dirty="0" smtClean="0"/>
              <a:t/>
            </a:r>
            <a:br>
              <a:rPr lang="en-US" dirty="0" smtClean="0"/>
            </a:br>
            <a:r>
              <a:rPr lang="en-US" sz="2800" dirty="0" smtClean="0"/>
              <a:t>remove drain plug</a:t>
            </a:r>
            <a:br>
              <a:rPr lang="en-US" sz="2800" dirty="0" smtClean="0"/>
            </a:br>
            <a:r>
              <a:rPr lang="en-US" sz="2800" dirty="0" smtClean="0">
                <a:solidFill>
                  <a:srgbClr val="FF0000"/>
                </a:solidFill>
              </a:rPr>
              <a:t>CAUTION</a:t>
            </a:r>
            <a:r>
              <a:rPr lang="en-US" sz="2800" dirty="0" smtClean="0"/>
              <a:t/>
            </a:r>
            <a:br>
              <a:rPr lang="en-US" sz="2800" dirty="0" smtClean="0"/>
            </a:br>
            <a:r>
              <a:rPr lang="en-US" sz="2800" dirty="0" smtClean="0"/>
              <a:t>REMEMBER THE OIL IS</a:t>
            </a:r>
            <a:br>
              <a:rPr lang="en-US" sz="2800" dirty="0" smtClean="0"/>
            </a:br>
            <a:r>
              <a:rPr lang="en-US" sz="2800" dirty="0" smtClean="0">
                <a:solidFill>
                  <a:srgbClr val="FF0000"/>
                </a:solidFill>
              </a:rPr>
              <a:t>EXTREMLY HOT</a:t>
            </a:r>
            <a:endParaRPr lang="en-CA" sz="2800" dirty="0">
              <a:solidFill>
                <a:srgbClr val="FF0000"/>
              </a:solidFill>
            </a:endParaRPr>
          </a:p>
        </p:txBody>
      </p:sp>
      <p:pic>
        <p:nvPicPr>
          <p:cNvPr id="3" name="YouCut_20200423_11125575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0827" y="2554014"/>
            <a:ext cx="6782674" cy="3815254"/>
          </a:xfrm>
          <a:prstGeom prst="rect">
            <a:avLst/>
          </a:prstGeom>
        </p:spPr>
      </p:pic>
      <p:sp>
        <p:nvSpPr>
          <p:cNvPr id="4" name="TextBox 3"/>
          <p:cNvSpPr txBox="1"/>
          <p:nvPr/>
        </p:nvSpPr>
        <p:spPr>
          <a:xfrm>
            <a:off x="2317531" y="6369268"/>
            <a:ext cx="1497724" cy="369332"/>
          </a:xfrm>
          <a:prstGeom prst="rect">
            <a:avLst/>
          </a:prstGeom>
          <a:noFill/>
        </p:spPr>
        <p:txBody>
          <a:bodyPr wrap="square" rtlCol="0">
            <a:spAutoFit/>
          </a:bodyPr>
          <a:lstStyle/>
          <a:p>
            <a:r>
              <a:rPr lang="en-US" dirty="0" smtClean="0"/>
              <a:t>PLAY ME !</a:t>
            </a:r>
            <a:endParaRPr lang="en-CA" dirty="0"/>
          </a:p>
        </p:txBody>
      </p:sp>
    </p:spTree>
    <p:extLst>
      <p:ext uri="{BB962C8B-B14F-4D97-AF65-F5344CB8AC3E}">
        <p14:creationId xmlns:p14="http://schemas.microsoft.com/office/powerpoint/2010/main" val="2348063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670" y="2107324"/>
            <a:ext cx="9905998" cy="1770993"/>
          </a:xfrm>
        </p:spPr>
        <p:txBody>
          <a:bodyPr/>
          <a:lstStyle/>
          <a:p>
            <a:pPr algn="ctr"/>
            <a:r>
              <a:rPr lang="en-US" dirty="0" smtClean="0"/>
              <a:t>Step 5</a:t>
            </a:r>
            <a:br>
              <a:rPr lang="en-US" dirty="0" smtClean="0"/>
            </a:br>
            <a:r>
              <a:rPr lang="en-US" dirty="0" smtClean="0"/>
              <a:t>drain oil</a:t>
            </a:r>
            <a:endParaRPr lang="en-CA" dirty="0"/>
          </a:p>
        </p:txBody>
      </p:sp>
      <p:pic>
        <p:nvPicPr>
          <p:cNvPr id="3" name="YouCut_20200423_1114118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69269" y="441435"/>
            <a:ext cx="4201235" cy="5864772"/>
          </a:xfrm>
          <a:prstGeom prst="rect">
            <a:avLst/>
          </a:prstGeom>
        </p:spPr>
      </p:pic>
      <p:sp>
        <p:nvSpPr>
          <p:cNvPr id="4" name="TextBox 3"/>
          <p:cNvSpPr txBox="1"/>
          <p:nvPr/>
        </p:nvSpPr>
        <p:spPr>
          <a:xfrm>
            <a:off x="5949896" y="6306207"/>
            <a:ext cx="1412601" cy="369332"/>
          </a:xfrm>
          <a:prstGeom prst="rect">
            <a:avLst/>
          </a:prstGeom>
          <a:noFill/>
        </p:spPr>
        <p:txBody>
          <a:bodyPr wrap="square" rtlCol="0">
            <a:spAutoFit/>
          </a:bodyPr>
          <a:lstStyle/>
          <a:p>
            <a:r>
              <a:rPr lang="en-US" b="1" dirty="0" smtClean="0"/>
              <a:t>Play Me!</a:t>
            </a:r>
            <a:endParaRPr lang="en-CA" b="1" dirty="0"/>
          </a:p>
        </p:txBody>
      </p:sp>
    </p:spTree>
    <p:extLst>
      <p:ext uri="{BB962C8B-B14F-4D97-AF65-F5344CB8AC3E}">
        <p14:creationId xmlns:p14="http://schemas.microsoft.com/office/powerpoint/2010/main" val="884193527"/>
      </p:ext>
    </p:extLst>
  </p:cSld>
  <p:clrMapOvr>
    <a:masterClrMapping/>
  </p:clrMapOvr>
  <p:transition spd="slow">
    <p:wipe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992" y="-158459"/>
            <a:ext cx="9905998" cy="1905000"/>
          </a:xfrm>
        </p:spPr>
        <p:txBody>
          <a:bodyPr/>
          <a:lstStyle/>
          <a:p>
            <a:pPr algn="ctr"/>
            <a:r>
              <a:rPr lang="en-US" dirty="0" smtClean="0"/>
              <a:t>Step 6</a:t>
            </a:r>
            <a:br>
              <a:rPr lang="en-US" dirty="0" smtClean="0"/>
            </a:br>
            <a:r>
              <a:rPr lang="en-US" dirty="0" smtClean="0"/>
              <a:t>clean and reinstall drain plug</a:t>
            </a:r>
            <a:endParaRPr lang="en-CA"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4194" y="1478528"/>
            <a:ext cx="3833594" cy="5111459"/>
          </a:xfrm>
          <a:prstGeom prst="rect">
            <a:avLst/>
          </a:prstGeom>
        </p:spPr>
      </p:pic>
    </p:spTree>
    <p:extLst>
      <p:ext uri="{BB962C8B-B14F-4D97-AF65-F5344CB8AC3E}">
        <p14:creationId xmlns:p14="http://schemas.microsoft.com/office/powerpoint/2010/main" val="3000766670"/>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57655"/>
            <a:ext cx="9905998" cy="3216166"/>
          </a:xfrm>
        </p:spPr>
        <p:txBody>
          <a:bodyPr>
            <a:normAutofit/>
          </a:bodyPr>
          <a:lstStyle/>
          <a:p>
            <a:pPr algn="ctr"/>
            <a:r>
              <a:rPr lang="en-US" dirty="0" smtClean="0"/>
              <a:t>Step 7</a:t>
            </a:r>
            <a:br>
              <a:rPr lang="en-US" dirty="0" smtClean="0"/>
            </a:br>
            <a:r>
              <a:rPr lang="en-US" dirty="0" smtClean="0"/>
              <a:t/>
            </a:r>
            <a:br>
              <a:rPr lang="en-US" dirty="0" smtClean="0"/>
            </a:br>
            <a:r>
              <a:rPr lang="en-US" dirty="0" smtClean="0"/>
              <a:t>remove oil filter</a:t>
            </a:r>
            <a:br>
              <a:rPr lang="en-US" dirty="0" smtClean="0"/>
            </a:br>
            <a:r>
              <a:rPr lang="en-US" dirty="0" smtClean="0"/>
              <a:t>use an oil filter </a:t>
            </a:r>
            <a:br>
              <a:rPr lang="en-US" dirty="0" smtClean="0"/>
            </a:br>
            <a:r>
              <a:rPr lang="en-US" dirty="0" smtClean="0"/>
              <a:t>socket or wrench</a:t>
            </a:r>
            <a:endParaRPr lang="en-CA" dirty="0"/>
          </a:p>
        </p:txBody>
      </p:sp>
      <p:pic>
        <p:nvPicPr>
          <p:cNvPr id="3" name="YouCut_20200423_11190359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93023" y="344643"/>
            <a:ext cx="3666545" cy="59688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256" y="1592318"/>
            <a:ext cx="3817882" cy="5090510"/>
          </a:xfrm>
          <a:prstGeom prst="rect">
            <a:avLst/>
          </a:prstGeom>
        </p:spPr>
      </p:pic>
      <p:sp>
        <p:nvSpPr>
          <p:cNvPr id="5" name="TextBox 4"/>
          <p:cNvSpPr txBox="1"/>
          <p:nvPr/>
        </p:nvSpPr>
        <p:spPr>
          <a:xfrm>
            <a:off x="7252139" y="5967219"/>
            <a:ext cx="1461738" cy="369332"/>
          </a:xfrm>
          <a:prstGeom prst="rect">
            <a:avLst/>
          </a:prstGeom>
          <a:noFill/>
        </p:spPr>
        <p:txBody>
          <a:bodyPr wrap="square" rtlCol="0">
            <a:spAutoFit/>
          </a:bodyPr>
          <a:lstStyle/>
          <a:p>
            <a:r>
              <a:rPr lang="en-US" dirty="0" smtClean="0"/>
              <a:t>PLAY ME</a:t>
            </a:r>
            <a:endParaRPr lang="en-CA" dirty="0"/>
          </a:p>
        </p:txBody>
      </p:sp>
    </p:spTree>
    <p:extLst>
      <p:ext uri="{BB962C8B-B14F-4D97-AF65-F5344CB8AC3E}">
        <p14:creationId xmlns:p14="http://schemas.microsoft.com/office/powerpoint/2010/main" val="2834479351"/>
      </p:ext>
    </p:extLst>
  </p:cSld>
  <p:clrMapOvr>
    <a:masterClrMapping/>
  </p:clrMapOvr>
  <p:transition spd="slow">
    <p:pull dir="l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944" y="141890"/>
            <a:ext cx="9905998" cy="1734206"/>
          </a:xfrm>
        </p:spPr>
        <p:txBody>
          <a:bodyPr>
            <a:normAutofit fontScale="90000"/>
          </a:bodyPr>
          <a:lstStyle/>
          <a:p>
            <a:pPr algn="ctr"/>
            <a:r>
              <a:rPr lang="en-US" dirty="0" smtClean="0"/>
              <a:t>Step 8</a:t>
            </a:r>
            <a:br>
              <a:rPr lang="en-US" dirty="0" smtClean="0"/>
            </a:br>
            <a:r>
              <a:rPr lang="en-US" dirty="0" smtClean="0"/>
              <a:t>install new oil filter</a:t>
            </a:r>
            <a:br>
              <a:rPr lang="en-US" dirty="0" smtClean="0"/>
            </a:br>
            <a:r>
              <a:rPr lang="en-US" dirty="0" smtClean="0"/>
              <a:t>be sure to lube the rubber seal on the new filter</a:t>
            </a:r>
            <a:br>
              <a:rPr lang="en-US" dirty="0" smtClean="0"/>
            </a:br>
            <a:r>
              <a:rPr lang="en-US" dirty="0" smtClean="0"/>
              <a:t>install the filter hand tight only</a:t>
            </a:r>
            <a:endParaRPr lang="en-CA"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2975" y="2666344"/>
            <a:ext cx="4556234" cy="341717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21367" y="2624959"/>
            <a:ext cx="4603531" cy="3452648"/>
          </a:xfrm>
          <a:prstGeom prst="rect">
            <a:avLst/>
          </a:prstGeom>
        </p:spPr>
      </p:pic>
    </p:spTree>
    <p:extLst>
      <p:ext uri="{BB962C8B-B14F-4D97-AF65-F5344CB8AC3E}">
        <p14:creationId xmlns:p14="http://schemas.microsoft.com/office/powerpoint/2010/main" val="40496436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647" y="0"/>
            <a:ext cx="9905998" cy="1292772"/>
          </a:xfrm>
        </p:spPr>
        <p:txBody>
          <a:bodyPr/>
          <a:lstStyle/>
          <a:p>
            <a:pPr algn="ctr"/>
            <a:r>
              <a:rPr lang="en-US" dirty="0" smtClean="0"/>
              <a:t>Step 9</a:t>
            </a:r>
            <a:br>
              <a:rPr lang="en-US" dirty="0" smtClean="0"/>
            </a:br>
            <a:r>
              <a:rPr lang="en-US" dirty="0" smtClean="0"/>
              <a:t>add the correct TYPE AND amount of new oil</a:t>
            </a:r>
            <a:endParaRPr lang="en-CA" dirty="0"/>
          </a:p>
        </p:txBody>
      </p:sp>
      <p:pic>
        <p:nvPicPr>
          <p:cNvPr id="3" name="YouCut_20200423_1440278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81078" y="1269123"/>
            <a:ext cx="2722508" cy="484001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842568" y="1947369"/>
            <a:ext cx="4739289" cy="355446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66063" y="1880037"/>
            <a:ext cx="4887310" cy="3665483"/>
          </a:xfrm>
          <a:prstGeom prst="rect">
            <a:avLst/>
          </a:prstGeom>
        </p:spPr>
      </p:pic>
      <p:sp>
        <p:nvSpPr>
          <p:cNvPr id="6" name="TextBox 5"/>
          <p:cNvSpPr txBox="1"/>
          <p:nvPr/>
        </p:nvSpPr>
        <p:spPr>
          <a:xfrm>
            <a:off x="8699774" y="6109137"/>
            <a:ext cx="1277007" cy="369332"/>
          </a:xfrm>
          <a:prstGeom prst="rect">
            <a:avLst/>
          </a:prstGeom>
          <a:noFill/>
        </p:spPr>
        <p:txBody>
          <a:bodyPr wrap="square" rtlCol="0">
            <a:spAutoFit/>
          </a:bodyPr>
          <a:lstStyle/>
          <a:p>
            <a:r>
              <a:rPr lang="en-US" dirty="0" smtClean="0"/>
              <a:t>PLAY ME !</a:t>
            </a:r>
            <a:endParaRPr lang="en-CA" dirty="0"/>
          </a:p>
        </p:txBody>
      </p:sp>
    </p:spTree>
    <p:extLst>
      <p:ext uri="{BB962C8B-B14F-4D97-AF65-F5344CB8AC3E}">
        <p14:creationId xmlns:p14="http://schemas.microsoft.com/office/powerpoint/2010/main" val="38099928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709" y="280276"/>
            <a:ext cx="9905998" cy="1229710"/>
          </a:xfrm>
        </p:spPr>
        <p:txBody>
          <a:bodyPr>
            <a:normAutofit fontScale="90000"/>
          </a:bodyPr>
          <a:lstStyle/>
          <a:p>
            <a:pPr algn="ctr"/>
            <a:r>
              <a:rPr lang="en-US" dirty="0" smtClean="0"/>
              <a:t>Step 10</a:t>
            </a:r>
            <a:br>
              <a:rPr lang="en-US" dirty="0" smtClean="0"/>
            </a:br>
            <a:r>
              <a:rPr lang="en-US" dirty="0" smtClean="0"/>
              <a:t/>
            </a:r>
            <a:br>
              <a:rPr lang="en-US" dirty="0" smtClean="0"/>
            </a:br>
            <a:r>
              <a:rPr lang="en-US" dirty="0" smtClean="0"/>
              <a:t>start vehicle and check for oil leaks</a:t>
            </a:r>
            <a:br>
              <a:rPr lang="en-US" dirty="0" smtClean="0"/>
            </a:br>
            <a:r>
              <a:rPr lang="en-US" dirty="0" smtClean="0"/>
              <a:t>look around the drain plug and filter</a:t>
            </a: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347" y="1895803"/>
            <a:ext cx="3257550" cy="4343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97228" y="2732143"/>
            <a:ext cx="4444999" cy="3333749"/>
          </a:xfrm>
          <a:prstGeom prst="rect">
            <a:avLst/>
          </a:prstGeom>
        </p:spPr>
      </p:pic>
      <p:cxnSp>
        <p:nvCxnSpPr>
          <p:cNvPr id="10" name="Straight Arrow Connector 9"/>
          <p:cNvCxnSpPr/>
          <p:nvPr/>
        </p:nvCxnSpPr>
        <p:spPr>
          <a:xfrm flipH="1">
            <a:off x="2238703" y="1828800"/>
            <a:ext cx="2617076" cy="27274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189076" y="2948152"/>
            <a:ext cx="2191407" cy="1119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908" y="394137"/>
            <a:ext cx="9905998" cy="1923393"/>
          </a:xfrm>
        </p:spPr>
        <p:txBody>
          <a:bodyPr>
            <a:normAutofit fontScale="90000"/>
          </a:bodyPr>
          <a:lstStyle/>
          <a:p>
            <a:pPr algn="ctr"/>
            <a:r>
              <a:rPr lang="en-US" dirty="0" smtClean="0"/>
              <a:t>Step 11</a:t>
            </a:r>
            <a:br>
              <a:rPr lang="en-US" dirty="0" smtClean="0"/>
            </a:br>
            <a:r>
              <a:rPr lang="en-US" dirty="0" smtClean="0"/>
              <a:t/>
            </a:r>
            <a:br>
              <a:rPr lang="en-US" dirty="0" smtClean="0"/>
            </a:br>
            <a:r>
              <a:rPr lang="en-US" dirty="0" smtClean="0"/>
              <a:t>shut off vehicle and wait a minute or two</a:t>
            </a:r>
            <a:br>
              <a:rPr lang="en-US" dirty="0" smtClean="0"/>
            </a:br>
            <a:r>
              <a:rPr lang="en-US" dirty="0" smtClean="0"/>
              <a:t>check oil level with engine off</a:t>
            </a:r>
            <a:br>
              <a:rPr lang="en-US" dirty="0" smtClean="0"/>
            </a:br>
            <a:r>
              <a:rPr lang="en-US" dirty="0" smtClean="0"/>
              <a:t>adjust as necessary</a:t>
            </a:r>
            <a:br>
              <a:rPr lang="en-US" dirty="0" smtClean="0"/>
            </a:br>
            <a:endParaRPr lang="en-C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5826" y="2561897"/>
            <a:ext cx="4603531" cy="345264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86607" y="2461391"/>
            <a:ext cx="4871545" cy="3653659"/>
          </a:xfrm>
          <a:prstGeom prst="rect">
            <a:avLst/>
          </a:prstGeom>
        </p:spPr>
      </p:pic>
    </p:spTree>
    <p:extLst>
      <p:ext uri="{BB962C8B-B14F-4D97-AF65-F5344CB8AC3E}">
        <p14:creationId xmlns:p14="http://schemas.microsoft.com/office/powerpoint/2010/main" val="103738666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935421"/>
          </a:xfrm>
        </p:spPr>
        <p:txBody>
          <a:bodyPr/>
          <a:lstStyle/>
          <a:p>
            <a:pPr algn="ctr"/>
            <a:r>
              <a:rPr lang="en-US" dirty="0" smtClean="0"/>
              <a:t>Safety   </a:t>
            </a:r>
            <a:r>
              <a:rPr lang="en-US" dirty="0" err="1" smtClean="0">
                <a:solidFill>
                  <a:srgbClr val="FF0000"/>
                </a:solidFill>
              </a:rPr>
              <a:t>safety</a:t>
            </a:r>
            <a:r>
              <a:rPr lang="en-US" dirty="0" smtClean="0"/>
              <a:t>   </a:t>
            </a:r>
            <a:r>
              <a:rPr lang="en-US" dirty="0" err="1" smtClean="0"/>
              <a:t>safety</a:t>
            </a:r>
            <a:endParaRPr lang="en-CA" dirty="0"/>
          </a:p>
        </p:txBody>
      </p:sp>
      <p:sp>
        <p:nvSpPr>
          <p:cNvPr id="3" name="Rectangle 2"/>
          <p:cNvSpPr/>
          <p:nvPr/>
        </p:nvSpPr>
        <p:spPr>
          <a:xfrm>
            <a:off x="2065283" y="1765738"/>
            <a:ext cx="8008883" cy="4592026"/>
          </a:xfrm>
          <a:prstGeom prst="rect">
            <a:avLst/>
          </a:prstGeom>
          <a:effectLst>
            <a:innerShdw blurRad="114300">
              <a:prstClr val="black"/>
            </a:innerShdw>
          </a:effectLst>
        </p:spPr>
        <p:txBody>
          <a:bodyPr wrap="square">
            <a:spAutoFit/>
          </a:bodyPr>
          <a:lstStyle/>
          <a:p>
            <a:pPr lvl="0" algn="ctr" defTabSz="457200">
              <a:spcBef>
                <a:spcPct val="20000"/>
              </a:spcBef>
              <a:spcAft>
                <a:spcPts val="600"/>
              </a:spcAft>
              <a:buClr>
                <a:prstClr val="white"/>
              </a:buClr>
              <a:buSzPct val="100000"/>
            </a:pPr>
            <a:r>
              <a:rPr lang="en-US" sz="3200" b="1" cap="small" dirty="0">
                <a:solidFill>
                  <a:srgbClr val="FF0000"/>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rPr>
              <a:t>No watches</a:t>
            </a:r>
          </a:p>
          <a:p>
            <a:pPr lvl="0" algn="ctr" defTabSz="457200">
              <a:spcBef>
                <a:spcPct val="20000"/>
              </a:spcBef>
              <a:spcAft>
                <a:spcPts val="600"/>
              </a:spcAft>
              <a:buClr>
                <a:prstClr val="white"/>
              </a:buClr>
              <a:buSzPct val="100000"/>
            </a:pPr>
            <a:r>
              <a:rPr lang="en-US" sz="3200" b="1" cap="small" dirty="0">
                <a:solidFill>
                  <a:srgbClr val="FF0000"/>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rPr>
              <a:t>No rings</a:t>
            </a:r>
          </a:p>
          <a:p>
            <a:pPr lvl="0" algn="ctr" defTabSz="457200">
              <a:spcBef>
                <a:spcPct val="20000"/>
              </a:spcBef>
              <a:spcAft>
                <a:spcPts val="600"/>
              </a:spcAft>
              <a:buClr>
                <a:prstClr val="white"/>
              </a:buClr>
              <a:buSzPct val="100000"/>
            </a:pPr>
            <a:r>
              <a:rPr lang="en-US" sz="3200" b="1" cap="small" dirty="0">
                <a:solidFill>
                  <a:srgbClr val="FF0000"/>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rPr>
              <a:t>No dangly things</a:t>
            </a:r>
          </a:p>
          <a:p>
            <a:pPr lvl="0" algn="ctr" defTabSz="457200">
              <a:spcBef>
                <a:spcPct val="20000"/>
              </a:spcBef>
              <a:spcAft>
                <a:spcPts val="600"/>
              </a:spcAft>
              <a:buClr>
                <a:prstClr val="white"/>
              </a:buClr>
              <a:buSzPct val="100000"/>
            </a:pPr>
            <a:r>
              <a:rPr lang="en-US" sz="3200" b="1" cap="small" dirty="0">
                <a:solidFill>
                  <a:srgbClr val="FF0000"/>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rPr>
              <a:t>No hoodie strings</a:t>
            </a:r>
          </a:p>
          <a:p>
            <a:pPr lvl="0" algn="ctr" defTabSz="457200">
              <a:spcBef>
                <a:spcPct val="20000"/>
              </a:spcBef>
              <a:spcAft>
                <a:spcPts val="600"/>
              </a:spcAft>
              <a:buClr>
                <a:prstClr val="white"/>
              </a:buClr>
              <a:buSzPct val="100000"/>
            </a:pPr>
            <a:r>
              <a:rPr lang="en-US" sz="3200" b="1" cap="small" dirty="0">
                <a:solidFill>
                  <a:srgbClr val="FF0000"/>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rPr>
              <a:t>Safety goggles</a:t>
            </a:r>
          </a:p>
          <a:p>
            <a:pPr lvl="0" algn="ctr" defTabSz="457200">
              <a:spcBef>
                <a:spcPct val="20000"/>
              </a:spcBef>
              <a:spcAft>
                <a:spcPts val="600"/>
              </a:spcAft>
              <a:buClr>
                <a:prstClr val="white"/>
              </a:buClr>
              <a:buSzPct val="100000"/>
            </a:pPr>
            <a:r>
              <a:rPr lang="en-US" sz="3200" b="1" cap="small" dirty="0">
                <a:solidFill>
                  <a:srgbClr val="FF0000"/>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rPr>
              <a:t> safety goggles</a:t>
            </a:r>
          </a:p>
          <a:p>
            <a:pPr lvl="0" algn="ctr" defTabSz="457200">
              <a:spcBef>
                <a:spcPct val="20000"/>
              </a:spcBef>
              <a:spcAft>
                <a:spcPts val="600"/>
              </a:spcAft>
              <a:buClr>
                <a:prstClr val="white"/>
              </a:buClr>
              <a:buSzPct val="100000"/>
            </a:pPr>
            <a:r>
              <a:rPr lang="en-US" sz="3200" b="1" cap="small" dirty="0">
                <a:solidFill>
                  <a:srgbClr val="FF0000"/>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rPr>
              <a:t> safety goggles</a:t>
            </a:r>
            <a:endParaRPr lang="en-CA" sz="3200" b="1" cap="small" dirty="0">
              <a:solidFill>
                <a:srgbClr val="FF0000"/>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endParaRPr>
          </a:p>
        </p:txBody>
      </p:sp>
    </p:spTree>
    <p:extLst>
      <p:ext uri="{BB962C8B-B14F-4D97-AF65-F5344CB8AC3E}">
        <p14:creationId xmlns:p14="http://schemas.microsoft.com/office/powerpoint/2010/main" val="3256528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10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1000"/>
                                        <p:tgtEl>
                                          <p:spTgt spid="3">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1000"/>
                                        <p:tgtEl>
                                          <p:spTgt spid="3">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1000"/>
                                        <p:tgtEl>
                                          <p:spTgt spid="3">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9"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3962400"/>
          </a:xfrm>
        </p:spPr>
        <p:txBody>
          <a:bodyPr>
            <a:normAutofit fontScale="90000"/>
          </a:bodyPr>
          <a:lstStyle/>
          <a:p>
            <a:pPr algn="ctr"/>
            <a:r>
              <a:rPr lang="en-US" dirty="0" smtClean="0"/>
              <a:t>Step 12</a:t>
            </a:r>
            <a:br>
              <a:rPr lang="en-US" dirty="0" smtClean="0"/>
            </a:br>
            <a:r>
              <a:rPr lang="en-US" dirty="0" smtClean="0"/>
              <a:t/>
            </a:r>
            <a:br>
              <a:rPr lang="en-US" dirty="0" smtClean="0"/>
            </a:br>
            <a:r>
              <a:rPr lang="en-US" dirty="0" smtClean="0"/>
              <a:t>clean up your area</a:t>
            </a:r>
            <a:br>
              <a:rPr lang="en-US" dirty="0" smtClean="0"/>
            </a:br>
            <a:r>
              <a:rPr lang="en-US" dirty="0" smtClean="0"/>
              <a:t>dispose of old oil and filter at a proper waste facility</a:t>
            </a:r>
            <a:br>
              <a:rPr lang="en-US" dirty="0" smtClean="0"/>
            </a:br>
            <a:r>
              <a:rPr lang="en-US" dirty="0" smtClean="0"/>
              <a:t>recycle oil containers if possible</a:t>
            </a:r>
            <a:br>
              <a:rPr lang="en-US" dirty="0" smtClean="0"/>
            </a:br>
            <a:r>
              <a:rPr lang="en-US" dirty="0" smtClean="0"/>
              <a:t>record and submit your results to </a:t>
            </a:r>
            <a:r>
              <a:rPr lang="en-US" dirty="0" err="1" smtClean="0"/>
              <a:t>mr</a:t>
            </a:r>
            <a:r>
              <a:rPr lang="en-US" dirty="0" smtClean="0"/>
              <a:t> g</a:t>
            </a:r>
            <a:br>
              <a:rPr lang="en-US" dirty="0" smtClean="0"/>
            </a:br>
            <a:r>
              <a:rPr lang="en-US" dirty="0" smtClean="0"/>
              <a:t>WELL DONE !</a:t>
            </a:r>
            <a:br>
              <a:rPr lang="en-US" dirty="0" smtClean="0"/>
            </a:br>
            <a:endParaRPr lang="en-CA" dirty="0"/>
          </a:p>
        </p:txBody>
      </p:sp>
    </p:spTree>
    <p:extLst>
      <p:ext uri="{BB962C8B-B14F-4D97-AF65-F5344CB8AC3E}">
        <p14:creationId xmlns:p14="http://schemas.microsoft.com/office/powerpoint/2010/main" val="2538672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0"/>
            <a:ext cx="9905999" cy="1497724"/>
          </a:xfrm>
        </p:spPr>
        <p:txBody>
          <a:bodyPr/>
          <a:lstStyle/>
          <a:p>
            <a:pPr algn="ctr"/>
            <a:r>
              <a:rPr lang="en-US" dirty="0" smtClean="0"/>
              <a:t>Equipment needed</a:t>
            </a:r>
            <a:endParaRPr lang="en-CA" dirty="0"/>
          </a:p>
        </p:txBody>
      </p:sp>
      <p:sp>
        <p:nvSpPr>
          <p:cNvPr id="4" name="Text Placeholder 3"/>
          <p:cNvSpPr>
            <a:spLocks noGrp="1"/>
          </p:cNvSpPr>
          <p:nvPr>
            <p:ph type="body" idx="1"/>
          </p:nvPr>
        </p:nvSpPr>
        <p:spPr>
          <a:xfrm>
            <a:off x="1141411" y="1497725"/>
            <a:ext cx="9906000" cy="4293476"/>
          </a:xfrm>
        </p:spPr>
        <p:txBody>
          <a:bodyPr>
            <a:normAutofit/>
          </a:bodyPr>
          <a:lstStyle/>
          <a:p>
            <a:pPr algn="ctr"/>
            <a:r>
              <a:rPr lang="en-US" sz="2800" dirty="0" smtClean="0">
                <a:solidFill>
                  <a:schemeClr val="accent1"/>
                </a:solidFill>
                <a:effectLst>
                  <a:glow rad="38100">
                    <a:schemeClr val="bg1">
                      <a:lumMod val="50000"/>
                      <a:lumOff val="50000"/>
                      <a:alpha val="20000"/>
                    </a:schemeClr>
                  </a:glow>
                </a:effectLst>
              </a:rPr>
              <a:t>3/8 drive ratchet</a:t>
            </a:r>
          </a:p>
          <a:p>
            <a:pPr algn="ctr"/>
            <a:r>
              <a:rPr lang="en-US" sz="2800" dirty="0" smtClean="0">
                <a:solidFill>
                  <a:schemeClr val="accent1"/>
                </a:solidFill>
                <a:effectLst>
                  <a:glow rad="38100">
                    <a:schemeClr val="bg1">
                      <a:lumMod val="50000"/>
                      <a:lumOff val="50000"/>
                      <a:alpha val="20000"/>
                    </a:schemeClr>
                  </a:glow>
                </a:effectLst>
              </a:rPr>
              <a:t>3/8 drive socket. The right size to fit the drain plug on oil pan</a:t>
            </a:r>
          </a:p>
          <a:p>
            <a:pPr algn="ctr"/>
            <a:r>
              <a:rPr lang="en-US" sz="2800" dirty="0" smtClean="0">
                <a:solidFill>
                  <a:schemeClr val="accent1"/>
                </a:solidFill>
                <a:effectLst>
                  <a:glow rad="38100">
                    <a:schemeClr val="bg1">
                      <a:lumMod val="50000"/>
                      <a:lumOff val="50000"/>
                      <a:alpha val="20000"/>
                    </a:schemeClr>
                  </a:glow>
                </a:effectLst>
              </a:rPr>
              <a:t>Oil filter wrench or socket to fit the vehicles oil filter</a:t>
            </a:r>
          </a:p>
          <a:p>
            <a:pPr algn="ctr"/>
            <a:r>
              <a:rPr lang="en-US" sz="2800" dirty="0" smtClean="0">
                <a:solidFill>
                  <a:schemeClr val="accent1"/>
                </a:solidFill>
                <a:effectLst>
                  <a:glow rad="38100">
                    <a:schemeClr val="bg1">
                      <a:lumMod val="50000"/>
                      <a:lumOff val="50000"/>
                      <a:alpha val="20000"/>
                    </a:schemeClr>
                  </a:glow>
                </a:effectLst>
              </a:rPr>
              <a:t>Trouble light</a:t>
            </a:r>
          </a:p>
          <a:p>
            <a:pPr algn="ctr"/>
            <a:r>
              <a:rPr lang="en-US" sz="2800" dirty="0" smtClean="0">
                <a:solidFill>
                  <a:schemeClr val="accent1"/>
                </a:solidFill>
                <a:effectLst>
                  <a:glow rad="38100">
                    <a:schemeClr val="bg1">
                      <a:lumMod val="50000"/>
                      <a:lumOff val="50000"/>
                      <a:alpha val="20000"/>
                    </a:schemeClr>
                  </a:glow>
                </a:effectLst>
              </a:rPr>
              <a:t>Drain bucket</a:t>
            </a:r>
          </a:p>
          <a:p>
            <a:pPr algn="ctr"/>
            <a:r>
              <a:rPr lang="en-US" sz="2800" dirty="0" smtClean="0">
                <a:solidFill>
                  <a:schemeClr val="accent1"/>
                </a:solidFill>
                <a:effectLst>
                  <a:glow rad="38100">
                    <a:schemeClr val="bg1">
                      <a:lumMod val="50000"/>
                      <a:lumOff val="50000"/>
                      <a:alpha val="20000"/>
                    </a:schemeClr>
                  </a:glow>
                </a:effectLst>
              </a:rPr>
              <a:t>funnel</a:t>
            </a:r>
            <a:endParaRPr lang="en-CA" sz="2800" dirty="0">
              <a:solidFill>
                <a:schemeClr val="accent1"/>
              </a:solidFill>
              <a:effectLst>
                <a:glow rad="38100">
                  <a:schemeClr val="bg1">
                    <a:lumMod val="50000"/>
                    <a:lumOff val="50000"/>
                    <a:alpha val="20000"/>
                  </a:schemeClr>
                </a:glow>
              </a:effectLst>
            </a:endParaRPr>
          </a:p>
        </p:txBody>
      </p:sp>
    </p:spTree>
    <p:extLst>
      <p:ext uri="{BB962C8B-B14F-4D97-AF65-F5344CB8AC3E}">
        <p14:creationId xmlns:p14="http://schemas.microsoft.com/office/powerpoint/2010/main" val="41824428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9131" y="551793"/>
            <a:ext cx="6006663" cy="584775"/>
          </a:xfrm>
          <a:prstGeom prst="rect">
            <a:avLst/>
          </a:prstGeom>
          <a:noFill/>
        </p:spPr>
        <p:txBody>
          <a:bodyPr wrap="square" rtlCol="0">
            <a:spAutoFit/>
          </a:bodyPr>
          <a:lstStyle/>
          <a:p>
            <a:r>
              <a:rPr lang="en-US" sz="3200" dirty="0" smtClean="0">
                <a:solidFill>
                  <a:srgbClr val="92D050"/>
                </a:solidFill>
                <a:effectLst>
                  <a:outerShdw blurRad="38100" dist="38100" dir="2700000" algn="tl">
                    <a:srgbClr val="000000">
                      <a:alpha val="43137"/>
                    </a:srgbClr>
                  </a:outerShdw>
                </a:effectLst>
              </a:rPr>
              <a:t>Equipment Needed</a:t>
            </a:r>
            <a:endParaRPr lang="en-CA" sz="3200" dirty="0">
              <a:solidFill>
                <a:srgbClr val="92D05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8444" y="1434663"/>
            <a:ext cx="6707632" cy="4765673"/>
          </a:xfrm>
          <a:prstGeom prst="rect">
            <a:avLst/>
          </a:prstGeom>
        </p:spPr>
      </p:pic>
    </p:spTree>
    <p:extLst>
      <p:ext uri="{BB962C8B-B14F-4D97-AF65-F5344CB8AC3E}">
        <p14:creationId xmlns:p14="http://schemas.microsoft.com/office/powerpoint/2010/main" val="22726081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0"/>
            <a:ext cx="9905998" cy="1361090"/>
          </a:xfrm>
        </p:spPr>
        <p:txBody>
          <a:bodyPr/>
          <a:lstStyle/>
          <a:p>
            <a:pPr algn="ctr"/>
            <a:r>
              <a:rPr lang="en-US" dirty="0" smtClean="0"/>
              <a:t>Vehicle information needed</a:t>
            </a:r>
            <a:endParaRPr lang="en-CA" dirty="0"/>
          </a:p>
        </p:txBody>
      </p:sp>
      <p:sp>
        <p:nvSpPr>
          <p:cNvPr id="3" name="TextBox 2"/>
          <p:cNvSpPr txBox="1"/>
          <p:nvPr/>
        </p:nvSpPr>
        <p:spPr>
          <a:xfrm>
            <a:off x="3564045" y="1361090"/>
            <a:ext cx="5060731" cy="4401205"/>
          </a:xfrm>
          <a:prstGeom prst="rect">
            <a:avLst/>
          </a:prstGeom>
          <a:noFill/>
        </p:spPr>
        <p:txBody>
          <a:bodyPr wrap="square" rtlCol="0">
            <a:spAutoFit/>
          </a:bodyPr>
          <a:lstStyle/>
          <a:p>
            <a:pPr algn="ctr"/>
            <a:r>
              <a:rPr lang="en-US" sz="2800" dirty="0" smtClean="0">
                <a:solidFill>
                  <a:schemeClr val="accent1"/>
                </a:solidFill>
              </a:rPr>
              <a:t>YEAR</a:t>
            </a:r>
          </a:p>
          <a:p>
            <a:pPr algn="ctr"/>
            <a:endParaRPr lang="en-US" sz="2800" dirty="0" smtClean="0">
              <a:solidFill>
                <a:schemeClr val="accent1"/>
              </a:solidFill>
            </a:endParaRPr>
          </a:p>
          <a:p>
            <a:pPr algn="ctr"/>
            <a:r>
              <a:rPr lang="en-US" sz="2800" dirty="0" smtClean="0">
                <a:solidFill>
                  <a:schemeClr val="accent1"/>
                </a:solidFill>
              </a:rPr>
              <a:t>MAKE</a:t>
            </a:r>
          </a:p>
          <a:p>
            <a:pPr algn="ctr"/>
            <a:endParaRPr lang="en-US" sz="2800" dirty="0" smtClean="0">
              <a:solidFill>
                <a:schemeClr val="accent1"/>
              </a:solidFill>
            </a:endParaRPr>
          </a:p>
          <a:p>
            <a:pPr algn="ctr"/>
            <a:r>
              <a:rPr lang="en-US" sz="2800" dirty="0" smtClean="0">
                <a:solidFill>
                  <a:schemeClr val="accent1"/>
                </a:solidFill>
              </a:rPr>
              <a:t>MODEL</a:t>
            </a:r>
          </a:p>
          <a:p>
            <a:pPr algn="ctr"/>
            <a:endParaRPr lang="en-US" sz="2800" dirty="0" smtClean="0">
              <a:solidFill>
                <a:schemeClr val="accent1"/>
              </a:solidFill>
            </a:endParaRPr>
          </a:p>
          <a:p>
            <a:pPr algn="ctr"/>
            <a:r>
              <a:rPr lang="en-US" sz="2800" dirty="0" smtClean="0">
                <a:solidFill>
                  <a:schemeClr val="accent1"/>
                </a:solidFill>
              </a:rPr>
              <a:t>ENGINE SIZE</a:t>
            </a:r>
          </a:p>
          <a:p>
            <a:pPr algn="ctr"/>
            <a:endParaRPr lang="en-US" sz="2800" dirty="0" smtClean="0">
              <a:solidFill>
                <a:schemeClr val="accent1"/>
              </a:solidFill>
            </a:endParaRPr>
          </a:p>
          <a:p>
            <a:pPr algn="ctr"/>
            <a:r>
              <a:rPr lang="en-US" sz="2800" dirty="0" smtClean="0">
                <a:solidFill>
                  <a:schemeClr val="accent1"/>
                </a:solidFill>
              </a:rPr>
              <a:t>OF THE VECHILE YOU ARE WORKING ON</a:t>
            </a:r>
            <a:endParaRPr lang="en-CA" sz="2800" dirty="0">
              <a:solidFill>
                <a:schemeClr val="accent1"/>
              </a:solidFill>
            </a:endParaRPr>
          </a:p>
        </p:txBody>
      </p:sp>
    </p:spTree>
    <p:extLst>
      <p:ext uri="{BB962C8B-B14F-4D97-AF65-F5344CB8AC3E}">
        <p14:creationId xmlns:p14="http://schemas.microsoft.com/office/powerpoint/2010/main" val="2076540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
            <a:ext cx="9905998" cy="1072054"/>
          </a:xfrm>
        </p:spPr>
        <p:txBody>
          <a:bodyPr/>
          <a:lstStyle/>
          <a:p>
            <a:pPr algn="ctr"/>
            <a:r>
              <a:rPr lang="en-US" dirty="0" smtClean="0"/>
              <a:t>Parts needed</a:t>
            </a:r>
            <a:endParaRPr lang="en-CA" dirty="0"/>
          </a:p>
        </p:txBody>
      </p:sp>
      <p:sp>
        <p:nvSpPr>
          <p:cNvPr id="4" name="TextBox 3"/>
          <p:cNvSpPr txBox="1"/>
          <p:nvPr/>
        </p:nvSpPr>
        <p:spPr>
          <a:xfrm>
            <a:off x="1141414" y="1245478"/>
            <a:ext cx="9905997" cy="4981364"/>
          </a:xfrm>
          <a:prstGeom prst="rect">
            <a:avLst/>
          </a:prstGeom>
          <a:noFill/>
        </p:spPr>
        <p:txBody>
          <a:bodyPr wrap="square" rtlCol="0">
            <a:spAutoFit/>
          </a:bodyPr>
          <a:lstStyle/>
          <a:p>
            <a:pPr algn="ctr">
              <a:lnSpc>
                <a:spcPct val="150000"/>
              </a:lnSpc>
            </a:pPr>
            <a:r>
              <a:rPr lang="en-US" sz="2800" dirty="0" smtClean="0">
                <a:solidFill>
                  <a:schemeClr val="accent1"/>
                </a:solidFill>
              </a:rPr>
              <a:t>ENGINE OIL</a:t>
            </a:r>
          </a:p>
          <a:p>
            <a:pPr algn="ctr">
              <a:lnSpc>
                <a:spcPct val="150000"/>
              </a:lnSpc>
            </a:pPr>
            <a:r>
              <a:rPr lang="en-US" sz="2800" dirty="0" smtClean="0">
                <a:solidFill>
                  <a:schemeClr val="accent1"/>
                </a:solidFill>
              </a:rPr>
              <a:t>ENGINE OIL FILTER</a:t>
            </a:r>
          </a:p>
          <a:p>
            <a:pPr algn="ctr">
              <a:lnSpc>
                <a:spcPct val="150000"/>
              </a:lnSpc>
            </a:pPr>
            <a:r>
              <a:rPr lang="en-US" sz="2800" dirty="0" smtClean="0">
                <a:solidFill>
                  <a:schemeClr val="accent1"/>
                </a:solidFill>
              </a:rPr>
              <a:t>CONTACT A PARTS SUPPLIER WITH THE VEHICLE INFORMATION YOU OBTAINED IN THE PREVIOUS SLIDE</a:t>
            </a:r>
          </a:p>
          <a:p>
            <a:pPr algn="ctr">
              <a:lnSpc>
                <a:spcPct val="150000"/>
              </a:lnSpc>
            </a:pPr>
            <a:r>
              <a:rPr lang="en-US" sz="2800" dirty="0" smtClean="0">
                <a:solidFill>
                  <a:schemeClr val="accent1"/>
                </a:solidFill>
              </a:rPr>
              <a:t>THIS WILL ENSURE YOU GET THE CORRECT TYPE AND AMOUNT OF ENGINE OIL AND THE CORRECT ENGINE OIL FILTER  FOR YOUR VEHICLE</a:t>
            </a:r>
          </a:p>
          <a:p>
            <a:pPr algn="ctr">
              <a:lnSpc>
                <a:spcPct val="150000"/>
              </a:lnSpc>
            </a:pPr>
            <a:endParaRPr lang="en-CA" dirty="0"/>
          </a:p>
        </p:txBody>
      </p:sp>
    </p:spTree>
    <p:extLst>
      <p:ext uri="{BB962C8B-B14F-4D97-AF65-F5344CB8AC3E}">
        <p14:creationId xmlns:p14="http://schemas.microsoft.com/office/powerpoint/2010/main" val="22089992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710" y="18393"/>
            <a:ext cx="9905998" cy="1905000"/>
          </a:xfrm>
        </p:spPr>
        <p:txBody>
          <a:bodyPr/>
          <a:lstStyle/>
          <a:p>
            <a:pPr algn="ctr"/>
            <a:r>
              <a:rPr lang="en-US" dirty="0" smtClean="0"/>
              <a:t>PARTS NEEDED</a:t>
            </a: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5971" y="1686910"/>
            <a:ext cx="6583308" cy="4792717"/>
          </a:xfrm>
          <a:prstGeom prst="rect">
            <a:avLst/>
          </a:prstGeom>
        </p:spPr>
      </p:pic>
    </p:spTree>
    <p:extLst>
      <p:ext uri="{BB962C8B-B14F-4D97-AF65-F5344CB8AC3E}">
        <p14:creationId xmlns:p14="http://schemas.microsoft.com/office/powerpoint/2010/main" val="66167838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599"/>
            <a:ext cx="9905998" cy="4309241"/>
          </a:xfrm>
        </p:spPr>
        <p:txBody>
          <a:bodyPr/>
          <a:lstStyle/>
          <a:p>
            <a:pPr algn="ctr"/>
            <a:r>
              <a:rPr lang="en-US" dirty="0" smtClean="0"/>
              <a:t>Procedure </a:t>
            </a:r>
            <a:br>
              <a:rPr lang="en-US" dirty="0" smtClean="0"/>
            </a:br>
            <a:r>
              <a:rPr lang="en-US" sz="4000" dirty="0" smtClean="0"/>
              <a:t>ALL RIGHT LET’S GET STARTED</a:t>
            </a:r>
            <a:endParaRPr lang="en-CA" sz="4000" dirty="0"/>
          </a:p>
        </p:txBody>
      </p:sp>
    </p:spTree>
    <p:extLst>
      <p:ext uri="{BB962C8B-B14F-4D97-AF65-F5344CB8AC3E}">
        <p14:creationId xmlns:p14="http://schemas.microsoft.com/office/powerpoint/2010/main" val="858725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648" y="189185"/>
            <a:ext cx="9905998" cy="6495393"/>
          </a:xfrm>
        </p:spPr>
        <p:txBody>
          <a:bodyPr>
            <a:normAutofit/>
          </a:bodyPr>
          <a:lstStyle/>
          <a:p>
            <a:pPr algn="ctr"/>
            <a:r>
              <a:rPr lang="en-US" sz="4400" dirty="0" smtClean="0"/>
              <a:t>Step 1</a:t>
            </a:r>
            <a:r>
              <a:rPr lang="en-US" dirty="0" smtClean="0"/>
              <a:t/>
            </a:r>
            <a:br>
              <a:rPr lang="en-US" dirty="0" smtClean="0"/>
            </a:br>
            <a:r>
              <a:rPr lang="en-US" dirty="0" smtClean="0"/>
              <a:t>bring the car up to operating temperature</a:t>
            </a:r>
            <a:br>
              <a:rPr lang="en-US" dirty="0" smtClean="0"/>
            </a:br>
            <a:r>
              <a:rPr lang="en-US" dirty="0" smtClean="0"/>
              <a:t>THIS WILL ENSURE THAT ALL Contaminants WILL BE STIRRED UP AND TRAPPED IN THE OIL</a:t>
            </a:r>
            <a:br>
              <a:rPr lang="en-US" dirty="0" smtClean="0"/>
            </a:br>
            <a:r>
              <a:rPr lang="en-US" dirty="0" smtClean="0"/>
              <a:t>ONCE VEHICLE IS UP TO TEMP SHUT OFF</a:t>
            </a:r>
            <a:br>
              <a:rPr lang="en-US" dirty="0" smtClean="0"/>
            </a:br>
            <a:r>
              <a:rPr lang="en-US" dirty="0" smtClean="0"/>
              <a:t>AT THIS POINT ENGINE OIL AND ALL PARTS WILL BE </a:t>
            </a:r>
            <a:r>
              <a:rPr lang="en-US" dirty="0" smtClean="0">
                <a:solidFill>
                  <a:srgbClr val="FF0000"/>
                </a:solidFill>
              </a:rPr>
              <a:t>EXTREMLY HOT !</a:t>
            </a:r>
            <a:br>
              <a:rPr lang="en-US" dirty="0" smtClean="0">
                <a:solidFill>
                  <a:srgbClr val="FF0000"/>
                </a:solidFill>
              </a:rPr>
            </a:br>
            <a:r>
              <a:rPr lang="en-US" dirty="0" smtClean="0"/>
              <a:t>USE SAFETY GOGGLES AND CAUTION AT ALL TIMES</a:t>
            </a:r>
            <a:endParaRPr lang="en-CA" dirty="0"/>
          </a:p>
        </p:txBody>
      </p:sp>
    </p:spTree>
    <p:extLst>
      <p:ext uri="{BB962C8B-B14F-4D97-AF65-F5344CB8AC3E}">
        <p14:creationId xmlns:p14="http://schemas.microsoft.com/office/powerpoint/2010/main" val="217800007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Custom 1">
      <a:majorFont>
        <a:latin typeface="Franklin Gothic Heavy"/>
        <a:ea typeface=""/>
        <a:cs typeface=""/>
      </a:majorFont>
      <a:minorFont>
        <a:latin typeface="Franklin Gothic Demi"/>
        <a:ea typeface=""/>
        <a:cs typeface=""/>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docProps/app.xml><?xml version="1.0" encoding="utf-8"?>
<Properties xmlns="http://schemas.openxmlformats.org/officeDocument/2006/extended-properties" xmlns:vt="http://schemas.openxmlformats.org/officeDocument/2006/docPropsVTypes">
  <Template>Mesh</Template>
  <TotalTime>8699</TotalTime>
  <Words>163</Words>
  <Application>Microsoft Office PowerPoint</Application>
  <PresentationFormat>Widescreen</PresentationFormat>
  <Paragraphs>52</Paragraphs>
  <Slides>20</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Century Gothic</vt:lpstr>
      <vt:lpstr>Franklin Gothic Demi</vt:lpstr>
      <vt:lpstr>Franklin Gothic Heavy</vt:lpstr>
      <vt:lpstr>Mesh</vt:lpstr>
      <vt:lpstr>Oil change </vt:lpstr>
      <vt:lpstr>Safety   safety   safety</vt:lpstr>
      <vt:lpstr>Equipment needed</vt:lpstr>
      <vt:lpstr>PowerPoint Presentation</vt:lpstr>
      <vt:lpstr>Vehicle information needed</vt:lpstr>
      <vt:lpstr>Parts needed</vt:lpstr>
      <vt:lpstr>PARTS NEEDED</vt:lpstr>
      <vt:lpstr>Procedure  ALL RIGHT LET’S GET STARTED</vt:lpstr>
      <vt:lpstr>Step 1 bring the car up to operating temperature THIS WILL ENSURE THAT ALL Contaminants WILL BE STIRRED UP AND TRAPPED IN THE OIL ONCE VEHICLE IS UP TO TEMP SHUT OFF AT THIS POINT ENGINE OIL AND ALL PARTS WILL BE EXTREMLY HOT ! USE SAFETY GOGGLES AND CAUTION AT ALL TIMES</vt:lpstr>
      <vt:lpstr>Step 2 LOCATE OIL PAN AND DRAIN PLUG ON THE UNDERSIDE OF THE ENGINE     </vt:lpstr>
      <vt:lpstr>STEP 3 PLACE drain bucket under oil pan  loosen drain plug ratchet and socket should be turned counter clockwise</vt:lpstr>
      <vt:lpstr>Step 4  remove drain plug CAUTION REMEMBER THE OIL IS EXTREMLY HOT</vt:lpstr>
      <vt:lpstr>Step 5 drain oil</vt:lpstr>
      <vt:lpstr>Step 6 clean and reinstall drain plug</vt:lpstr>
      <vt:lpstr>Step 7  remove oil filter use an oil filter  socket or wrench</vt:lpstr>
      <vt:lpstr>Step 8 install new oil filter be sure to lube the rubber seal on the new filter install the filter hand tight only</vt:lpstr>
      <vt:lpstr>Step 9 add the correct TYPE AND amount of new oil</vt:lpstr>
      <vt:lpstr>Step 10  start vehicle and check for oil leaks look around the drain plug and filter</vt:lpstr>
      <vt:lpstr>Step 11  shut off vehicle and wait a minute or two check oil level with engine off adjust as necessary </vt:lpstr>
      <vt:lpstr>Step 12  clean up your area dispose of old oil and filter at a proper waste facility recycle oil containers if possible record and submit your results to mr g WELL DONE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Oil change</dc:title>
  <dc:creator>Windows User</dc:creator>
  <cp:lastModifiedBy>Windows User</cp:lastModifiedBy>
  <cp:revision>47</cp:revision>
  <dcterms:created xsi:type="dcterms:W3CDTF">2020-04-17T19:58:13Z</dcterms:created>
  <dcterms:modified xsi:type="dcterms:W3CDTF">2020-05-29T20:18:18Z</dcterms:modified>
</cp:coreProperties>
</file>